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74" r:id="rId13"/>
    <p:sldId id="265" r:id="rId14"/>
    <p:sldId id="277" r:id="rId15"/>
    <p:sldId id="275" r:id="rId16"/>
    <p:sldId id="278" r:id="rId17"/>
    <p:sldId id="276" r:id="rId18"/>
    <p:sldId id="279" r:id="rId19"/>
    <p:sldId id="282" r:id="rId20"/>
    <p:sldId id="280" r:id="rId21"/>
    <p:sldId id="283" r:id="rId22"/>
    <p:sldId id="287" r:id="rId23"/>
    <p:sldId id="286" r:id="rId24"/>
    <p:sldId id="284" r:id="rId25"/>
    <p:sldId id="288" r:id="rId26"/>
    <p:sldId id="290" r:id="rId27"/>
    <p:sldId id="289" r:id="rId28"/>
    <p:sldId id="291" r:id="rId29"/>
    <p:sldId id="281" r:id="rId30"/>
    <p:sldId id="285" r:id="rId31"/>
    <p:sldId id="29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CC66"/>
    <a:srgbClr val="CC0066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C0D3-FE4D-476E-8DD4-90DC99467B8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785918" y="571480"/>
            <a:ext cx="5429288" cy="2857520"/>
          </a:xfrm>
          <a:prstGeom prst="cloudCallout">
            <a:avLst>
              <a:gd name="adj1" fmla="val 46265"/>
              <a:gd name="adj2" fmla="val 933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12" y="875868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человек охраняет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природу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214951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002060"/>
                </a:solidFill>
              </a:rPr>
              <a:t>Подготовила: воспитатель Гросс И.Н.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fs.nashaucheba.ru/tw_files2/urls_3/1124/d-1123838/7z-docs/1_html_451e1f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2714620"/>
            <a:ext cx="2571768" cy="2428880"/>
          </a:xfrm>
          <a:prstGeom prst="rect">
            <a:avLst/>
          </a:prstGeom>
          <a:noFill/>
        </p:spPr>
      </p:pic>
      <p:pic>
        <p:nvPicPr>
          <p:cNvPr id="39940" name="Picture 4" descr="http://www.playcast.ru/uploads/2015/03/05/124617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36" y="2809875"/>
            <a:ext cx="39338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Человек и природа – единое целое и поэтому, если загрязняется природа, то загрязнение воздействует на человека. Ребята, а кто же  несёт ответственность за всё?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35769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Конечно же, сам человек. Он построил заводы, разбросал мусор.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Человек </a:t>
            </a:r>
            <a:r>
              <a:rPr lang="ru-RU" dirty="0">
                <a:solidFill>
                  <a:srgbClr val="0000FF"/>
                </a:solidFill>
              </a:rPr>
              <a:t>является частью природы и должен помогать ей, а не губить. Для этого каждый из нас должен заботиться о матери-природе.</a:t>
            </a:r>
          </a:p>
        </p:txBody>
      </p:sp>
      <p:pic>
        <p:nvPicPr>
          <p:cNvPr id="31746" name="Picture 2" descr="https://im1-tub-ru.yandex.net/i?id=b93d49d94a67c1ab7cb175d751592027&amp;n=33&amp;h=215&amp;w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3714776" cy="29051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1748" name="Picture 4" descr="https://im1-tub-ru.yandex.net/i?id=6a79cedc77523f3f4d1e5a9f89594057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142984"/>
            <a:ext cx="4505335" cy="3214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Более ста лет назад был издан закон, который позволил создать в нашей стране заповедники. Что же такое заповедник?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Заповедник </a:t>
            </a:r>
            <a:r>
              <a:rPr lang="ru-RU" dirty="0" smtClean="0"/>
              <a:t>— </a:t>
            </a:r>
            <a:r>
              <a:rPr lang="ru-RU" i="1" dirty="0" smtClean="0"/>
              <a:t>это место, где природа имеет право жить по своим законам. Это место, где охраняются государством травы, цветы, ягоды, грибы, деревья, кустарники, животные, птицы, насекомые, рыбы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7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Охотоведы </a:t>
            </a:r>
            <a:r>
              <a:rPr lang="ru-RU" dirty="0" smtClean="0"/>
              <a:t>- профессия </a:t>
            </a:r>
            <a:r>
              <a:rPr lang="ru-RU" dirty="0"/>
              <a:t>людей, которые работают в </a:t>
            </a:r>
            <a:r>
              <a:rPr lang="ru-RU" dirty="0" smtClean="0"/>
              <a:t>заповедниках</a:t>
            </a:r>
            <a:br>
              <a:rPr lang="ru-RU" dirty="0" smtClean="0"/>
            </a:br>
            <a:r>
              <a:rPr lang="ru-RU" dirty="0" smtClean="0"/>
              <a:t>Они занимаются - Охраняют, ведут </a:t>
            </a:r>
            <a:r>
              <a:rPr lang="ru-RU" dirty="0"/>
              <a:t>учёт численности, </a:t>
            </a:r>
            <a:r>
              <a:rPr lang="ru-RU" dirty="0" smtClean="0"/>
              <a:t>борются </a:t>
            </a:r>
            <a:r>
              <a:rPr lang="ru-RU" dirty="0"/>
              <a:t>с браконьерами, </a:t>
            </a:r>
            <a:r>
              <a:rPr lang="ru-RU" dirty="0" smtClean="0"/>
              <a:t>подкармливают </a:t>
            </a:r>
            <a:r>
              <a:rPr lang="ru-RU" dirty="0"/>
              <a:t>животных и </a:t>
            </a:r>
            <a:r>
              <a:rPr lang="ru-RU" dirty="0" smtClean="0"/>
              <a:t>птиц</a:t>
            </a:r>
            <a:endParaRPr lang="ru-RU" dirty="0"/>
          </a:p>
        </p:txBody>
      </p:sp>
      <p:pic>
        <p:nvPicPr>
          <p:cNvPr id="30722" name="Picture 2" descr="http://wizardvarnish.com/wv/wp-content/uploads/2013/01/reserve1-10-1024x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607223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Много на земле разных животных и растений. Есть такие, которых мы видим каждый день в нашем доме, в лесу, в поле. Есть такие, которых можно увидеть в зоопарке. Но есть и такие, которых осталось на земле очень мало, и поэтому их надо беречь и охранять. Их так и называют: редкие растения, редкие животные.</a:t>
            </a:r>
          </a:p>
        </p:txBody>
      </p:sp>
      <p:pic>
        <p:nvPicPr>
          <p:cNvPr id="29698" name="Picture 2" descr="http://prikolipodmuz.ru/uploads/images/m/e/r/mertvie_delfini_pro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3014"/>
            <a:ext cx="7072362" cy="4857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 заповеднике людям запрещается рвать цветы, ягоды, грибы, ловить рыбу, охотиться на птиц и животных. В заповедник приходят только на экскурсию, где знакомятся с красотой и богатством заповедных мест.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reel-time.com/wp-content/uploads/2013/10/No-Fishing-Symbo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214554"/>
            <a:ext cx="3000372" cy="3000372"/>
          </a:xfrm>
          <a:prstGeom prst="rect">
            <a:avLst/>
          </a:prstGeom>
          <a:noFill/>
        </p:spPr>
      </p:pic>
      <p:pic>
        <p:nvPicPr>
          <p:cNvPr id="28676" name="Picture 4" descr="http://wl.static.fotolia.com/jpg/00/78/33/66/400_F_78336662_JLsCoLOQqofRAdmIWqR5cLv2cFCj57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85992"/>
            <a:ext cx="2900346" cy="290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fs00.infourok.ru/images/doc/227/39455/1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000924" cy="5250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Много в нашей стране заповедников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Я расскажу вам о </a:t>
            </a:r>
            <a:r>
              <a:rPr lang="ru-RU" sz="2400" b="1" dirty="0">
                <a:solidFill>
                  <a:srgbClr val="FF0000"/>
                </a:solidFill>
              </a:rPr>
              <a:t>Кавказском государственном биосферном заповеднике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7650" name="Picture 2" descr="http://fs00.infourok.ru/images/doc/178/203932/img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6864335" cy="517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Здесь обитают около 60 видов млекопитающих и свыше 130 видов птиц. Один из самых ценных животных - зубр. В заповеднике живут такие ценные животные, как Кавказский благородный олень, Кавказский тур, Кавказская серна, кабан, Кавказский медведь, лесная куница и другие. </a:t>
            </a:r>
          </a:p>
        </p:txBody>
      </p:sp>
      <p:pic>
        <p:nvPicPr>
          <p:cNvPr id="26628" name="Picture 4" descr="http://900igr.net/datai/okruzhajuschij-mir/Krasnaja-kniga-zhivotnye/0004-004-Zu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550163" cy="3201967"/>
          </a:xfrm>
          <a:prstGeom prst="rect">
            <a:avLst/>
          </a:prstGeom>
          <a:noFill/>
        </p:spPr>
      </p:pic>
      <p:pic>
        <p:nvPicPr>
          <p:cNvPr id="26630" name="Picture 6" descr="http://news.1777.ru/uploads/posts/2013-01/1358161554_o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408277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429132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Кавказская серна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929198"/>
            <a:ext cx="3901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Кавказский медведь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fs.nashaucheba.ru/tw_files2/urls_3/1367/d-1366440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786314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www.seeyosemite.com/images/brown-grizzly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1357298"/>
            <a:ext cx="4011187" cy="3519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143380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лесная куница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cdn.syn-ch.com/src/141/12/57/1411257270-a9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762500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https://im3-tub-ru.yandex.net/i?id=679d40e4e3bf7ed0e340c207cc5cebb1&amp;n=33&amp;h=215&amp;w=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3888424" cy="319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43636" y="4929198"/>
            <a:ext cx="1229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кабан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Физкультминутка.</a:t>
            </a:r>
            <a:endParaRPr lang="ru-RU" sz="2400" dirty="0"/>
          </a:p>
          <a:p>
            <a:pPr algn="ctr"/>
            <a:r>
              <a:rPr lang="ru-RU" sz="2400" b="1" u="sng" dirty="0"/>
              <a:t> Бабочка.</a:t>
            </a:r>
            <a:r>
              <a:rPr lang="ru-RU" sz="2400" u="sng" dirty="0"/>
              <a:t/>
            </a:r>
            <a:br>
              <a:rPr lang="ru-RU" sz="2400" u="sng" dirty="0"/>
            </a:br>
            <a:r>
              <a:rPr lang="ru-RU" sz="2400" dirty="0"/>
              <a:t>Спал цветок и вдруг проснулся, (Туловище вправо, влево.)</a:t>
            </a:r>
            <a:br>
              <a:rPr lang="ru-RU" sz="2400" dirty="0"/>
            </a:br>
            <a:r>
              <a:rPr lang="ru-RU" sz="2400" dirty="0"/>
              <a:t>Больше спать не захотел, (Туловище вперед, назад.)</a:t>
            </a:r>
            <a:br>
              <a:rPr lang="ru-RU" sz="2400" dirty="0"/>
            </a:br>
            <a:r>
              <a:rPr lang="ru-RU" sz="2400" dirty="0"/>
              <a:t>Шевельнулся, потянулся, (Руки вверх, потянуться.)</a:t>
            </a:r>
            <a:br>
              <a:rPr lang="ru-RU" sz="2400" dirty="0"/>
            </a:br>
            <a:r>
              <a:rPr lang="ru-RU" sz="2400" dirty="0"/>
              <a:t>Взвился вверх и полетел. (Руки вверх, вправо, влево.)</a:t>
            </a:r>
            <a:br>
              <a:rPr lang="ru-RU" sz="2400" dirty="0"/>
            </a:br>
            <a:r>
              <a:rPr lang="ru-RU" sz="2400" dirty="0"/>
              <a:t>Солнце утром лишь проснется,</a:t>
            </a:r>
            <a:br>
              <a:rPr lang="ru-RU" sz="2400" dirty="0"/>
            </a:br>
            <a:r>
              <a:rPr lang="ru-RU" sz="2400" dirty="0"/>
              <a:t>Бабочка кружит и вьется. (Покружиться.)</a:t>
            </a:r>
          </a:p>
        </p:txBody>
      </p:sp>
      <p:pic>
        <p:nvPicPr>
          <p:cNvPr id="21506" name="Picture 2" descr="http://storage.a-jetbox.org/storage2/file/get/14459784405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929066"/>
            <a:ext cx="2171700" cy="1905000"/>
          </a:xfrm>
          <a:prstGeom prst="rect">
            <a:avLst/>
          </a:prstGeom>
          <a:noFill/>
        </p:spPr>
      </p:pic>
      <p:pic>
        <p:nvPicPr>
          <p:cNvPr id="21508" name="Picture 4" descr="http://auto.img.v4.skyrock.net/4973/71784973/pics/3182697675_1_18_zGrYevY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81" y="3714752"/>
            <a:ext cx="528421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72866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дать детям представление о том, как люди заботятся о природе, хотят её сохранить, поэтому и создают заповедники. Познакомить с красной книгой, рассказать, что есть охраняемые растения и животные – те,  которые могут исчезнуть совсем.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Наиболее редкие и ценные виды животных занесены в Международную </a:t>
            </a:r>
            <a:r>
              <a:rPr lang="ru-RU" sz="2800" b="1" dirty="0">
                <a:solidFill>
                  <a:srgbClr val="FF0000"/>
                </a:solidFill>
              </a:rPr>
              <a:t>Красную книгу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Эта книга называется так потому, что красный цвет – действительно означает сигнал опасности. Он заставляет своей яркостью всех обратить внимание на указанную опасность, в данном случае предупреждает людей о возможных тяжёлых последствиях, которые произойдут с гибелью целых видов растений и животных. 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4578" name="AutoShape 2" descr="https://files.prezentacii.org/16/01/44262/data/pres/s2s10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files.prezentacii.org/16/01/44262/data/pres/s2s10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868804" y="2025513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устроена Красная книга?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Она состоит из цветных страниц.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83552">
            <a:off x="609684" y="1485870"/>
            <a:ext cx="1838826" cy="1603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285860"/>
            <a:ext cx="1428760" cy="15573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32009">
            <a:off x="4801086" y="1432067"/>
            <a:ext cx="1490378" cy="16936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224871">
            <a:off x="1211152" y="3409772"/>
            <a:ext cx="1811724" cy="21849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036667">
            <a:off x="3655245" y="3485639"/>
            <a:ext cx="1739003" cy="20554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164540">
            <a:off x="6208023" y="28690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3357586" cy="27699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Сумчатый волк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 cstate="print"/>
          <a:srcRect l="7368" t="4535" r="6058" b="8255"/>
          <a:stretch>
            <a:fillRect/>
          </a:stretch>
        </p:blipFill>
        <p:spPr bwMode="auto">
          <a:xfrm>
            <a:off x="5286380" y="642918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 cstate="print"/>
          <a:srcRect b="49664"/>
          <a:stretch>
            <a:fillRect/>
          </a:stretch>
        </p:blipFill>
        <p:spPr bwMode="auto">
          <a:xfrm>
            <a:off x="3500430" y="4500570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572428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Желтые страницы –  это те  животные, количество которых быстро уменьшается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4" name="Рисунок 3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3168352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4500570"/>
            <a:ext cx="223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6" name="Рисунок 5" descr="4652.jpg"/>
          <p:cNvPicPr>
            <a:picLocks noChangeAspect="1"/>
          </p:cNvPicPr>
          <p:nvPr/>
        </p:nvPicPr>
        <p:blipFill>
          <a:blip r:embed="rId4" cstate="print"/>
          <a:srcRect r="21875" b="12185"/>
          <a:stretch>
            <a:fillRect/>
          </a:stretch>
        </p:blipFill>
        <p:spPr>
          <a:xfrm>
            <a:off x="4643438" y="1579932"/>
            <a:ext cx="2786082" cy="2563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429132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Белые страницы – это те животные, которых всегда было немного.</a:t>
            </a:r>
            <a:endParaRPr lang="ru-RU" sz="2400" b="1" dirty="0"/>
          </a:p>
        </p:txBody>
      </p:sp>
      <p:pic>
        <p:nvPicPr>
          <p:cNvPr id="4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 cstate="print"/>
          <a:srcRect l="5762" t="5207" r="7258" b="8678"/>
          <a:stretch>
            <a:fillRect/>
          </a:stretch>
        </p:blipFill>
        <p:spPr bwMode="auto">
          <a:xfrm>
            <a:off x="642910" y="1643050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 cstate="print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4929198"/>
            <a:ext cx="1242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Скопа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429132"/>
            <a:ext cx="4688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Северный олень (лесной подвид)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929486" cy="47089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Серые страницы – внесены те животные, которые очень мало изучены, и места их обитания малодоступны.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4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 cstate="print"/>
          <a:srcRect l="5378" t="5097" r="5449" b="9373"/>
          <a:stretch>
            <a:fillRect/>
          </a:stretch>
        </p:blipFill>
        <p:spPr bwMode="auto">
          <a:xfrm>
            <a:off x="928662" y="1214422"/>
            <a:ext cx="345500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 cstate="print"/>
          <a:srcRect l="5703" t="5235" r="6029" b="8917"/>
          <a:stretch>
            <a:fillRect/>
          </a:stretch>
        </p:blipFill>
        <p:spPr bwMode="auto">
          <a:xfrm>
            <a:off x="4643438" y="1285860"/>
            <a:ext cx="3143272" cy="250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286256"/>
            <a:ext cx="290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Гадюка </a:t>
            </a:r>
            <a:r>
              <a:rPr lang="ru-RU" sz="2400" b="1" dirty="0" err="1" smtClean="0"/>
              <a:t>никольского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71475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Прибайкальский </a:t>
            </a:r>
          </a:p>
          <a:p>
            <a:pPr algn="ctr"/>
            <a:r>
              <a:rPr lang="ru-RU" sz="2400" b="1" dirty="0" smtClean="0"/>
              <a:t>черношапочный сурок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858048" cy="4801314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Зеленые страницы – те животные, которых нам удалось сохранить, и спасти их от вымирания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4" name="Рисунок 3" descr="275px-Beaver_pho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3340811" cy="2599758"/>
          </a:xfrm>
          <a:prstGeom prst="rect">
            <a:avLst/>
          </a:prstGeom>
        </p:spPr>
      </p:pic>
      <p:pic>
        <p:nvPicPr>
          <p:cNvPr id="5" name="Рисунок 4" descr="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3143272" cy="257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4429132"/>
            <a:ext cx="240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Речной бобр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286256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Лось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715304" cy="480131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72.jpg"/>
          <p:cNvPicPr>
            <a:picLocks noChangeAspect="1"/>
          </p:cNvPicPr>
          <p:nvPr/>
        </p:nvPicPr>
        <p:blipFill>
          <a:blip r:embed="rId3" cstate="print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3714752"/>
            <a:ext cx="2780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Снежный барс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38.jpg"/>
          <p:cNvPicPr>
            <a:picLocks noChangeAspect="1"/>
          </p:cNvPicPr>
          <p:nvPr/>
        </p:nvPicPr>
        <p:blipFill>
          <a:blip r:embed="rId4" cstate="print"/>
          <a:srcRect r="2499" b="17499"/>
          <a:stretch>
            <a:fillRect/>
          </a:stretch>
        </p:blipFill>
        <p:spPr>
          <a:xfrm rot="673378">
            <a:off x="4337266" y="1553380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643702" y="3571876"/>
            <a:ext cx="105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Тигр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00504"/>
            <a:ext cx="3176435" cy="202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7620" y="535782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Зубр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Ребята, как вы думаете, что значит исчезающие?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Исчезающие - это такие виды, которых осталось очень мало, и они могут исчезнуть совсем, если не позаботиться об их сохранении.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davaiknam.ru/texts/829/828756/828756_html_3c09d3d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CF1"/>
              </a:clrFrom>
              <a:clrTo>
                <a:srgbClr val="E6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рирода имеет важное значение в жизни каждого человека: ведь кроме красоты и прекрасного настроения, она дает человеку то, без чего жить невозможно.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А что именно, подскажут загадки.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Ну-ка, кто из вас ответит: Не огонь, а больно жжет, Не фонарь, а ярко светит. И не пекарь, а печет. (солнце)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857628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Может ли человек прожить без солнечного света и тепла?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8916" name="Picture 4" descr="http://www.playcast.ru/uploads/2015/06/01/138183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3286116" cy="2863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900igr.net/datas/ekologija/Okhrana-okruzhajuschej-prirody/0015-015-CHto-ty-mozhesh-sdelat-dlja-okhrany-prir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prikolnye-kartinki.ru/img/picture/Nov/21/4a42998ad30904b6f049f1f03907fa86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6057900" cy="46005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7858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333FF"/>
                </a:solidFill>
              </a:rPr>
              <a:t>БЕРЕГИТЕ  ПРИРОДУ</a:t>
            </a:r>
            <a:endParaRPr lang="ru-RU" sz="6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g3.proshkolu.ru/content/media/pic/std/2000000/1637000/1636831-f3febf2711919fe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6881892" cy="412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Через нос проходит в грудь И обратный держит путь. Он — невидимый, и все же Без него мы жить не можем. (воздух)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 без воздуха можем мы прожить?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www.robeson.k12.nc.us/cms/lib6/NC01000307/Centricity/Domain/1687/MM900189255_Tornado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CEFFFF"/>
              </a:clrFrom>
              <a:clrTo>
                <a:srgbClr val="C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3929090" cy="45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://img-fotki.yandex.ru/get/9804/65387414.53e/0_fd54d_e808d7a8_L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Меня пьют. Меня льют. Всем нужна я. Кто такая? (вода)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36866" name="Picture 2" descr="http://dnz51.edu.kh.ua/files2/images/kapli-17.gif?size=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357430"/>
            <a:ext cx="307183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7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Из травы фонарик сладкий. </a:t>
            </a:r>
            <a:r>
              <a:rPr lang="ru-RU" sz="2800" i="1" dirty="0" smtClean="0">
                <a:solidFill>
                  <a:srgbClr val="0000FF"/>
                </a:solidFill>
              </a:rPr>
              <a:t>(ягода)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endParaRPr lang="ru-RU" sz="2800" i="1" dirty="0" smtClean="0">
              <a:solidFill>
                <a:srgbClr val="0000FF"/>
              </a:solidFill>
            </a:endParaRPr>
          </a:p>
          <a:p>
            <a:r>
              <a:rPr lang="ru-RU" sz="2800" i="1" dirty="0" smtClean="0">
                <a:solidFill>
                  <a:srgbClr val="008000"/>
                </a:solidFill>
              </a:rPr>
              <a:t>Стоял на крепкой ножке. Теперь лежит в лукошке. </a:t>
            </a:r>
            <a:r>
              <a:rPr lang="ru-RU" sz="2800" i="1" dirty="0" smtClean="0">
                <a:solidFill>
                  <a:srgbClr val="CC0066"/>
                </a:solidFill>
              </a:rPr>
              <a:t>(гриб) </a:t>
            </a:r>
          </a:p>
          <a:p>
            <a:endParaRPr lang="ru-RU" sz="2800" i="1" dirty="0" smtClean="0"/>
          </a:p>
          <a:p>
            <a:r>
              <a:rPr lang="ru-RU" sz="2800" i="1" dirty="0" smtClean="0">
                <a:solidFill>
                  <a:srgbClr val="CC0066"/>
                </a:solidFill>
              </a:rPr>
              <a:t>Домовитая хозяйка Пролетает над лужайкой. Похлопочет над </a:t>
            </a:r>
            <a:r>
              <a:rPr lang="ru-RU" sz="2800" i="1" dirty="0" err="1" smtClean="0">
                <a:solidFill>
                  <a:srgbClr val="CC0066"/>
                </a:solidFill>
              </a:rPr>
              <a:t>цветкомИ</a:t>
            </a:r>
            <a:r>
              <a:rPr lang="ru-RU" sz="2800" i="1" dirty="0" smtClean="0">
                <a:solidFill>
                  <a:srgbClr val="CC0066"/>
                </a:solidFill>
              </a:rPr>
              <a:t> поделится медком.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(пчела) </a:t>
            </a:r>
          </a:p>
          <a:p>
            <a:r>
              <a:rPr lang="ru-RU" sz="2800" i="1" dirty="0" smtClean="0">
                <a:solidFill>
                  <a:srgbClr val="0000FF"/>
                </a:solidFill>
              </a:rPr>
              <a:t>Блещет в речке чистой Спинкой серебристой.</a:t>
            </a:r>
          </a:p>
          <a:p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           (рыба)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s://im0-tub-ru.yandex.net/i?id=bfba2ae1b723d7f020a81fd7c31b7478&amp;n=33&amp;h=215&amp;w=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85728"/>
            <a:ext cx="1905000" cy="2047876"/>
          </a:xfrm>
          <a:prstGeom prst="rect">
            <a:avLst/>
          </a:prstGeom>
          <a:noFill/>
        </p:spPr>
      </p:pic>
      <p:pic>
        <p:nvPicPr>
          <p:cNvPr id="35844" name="Picture 4" descr="http://www.picgifs.com/animal-graphics/animal-graphics/worms/animal-graphics-worms-0619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285992"/>
            <a:ext cx="1938343" cy="1857388"/>
          </a:xfrm>
          <a:prstGeom prst="rect">
            <a:avLst/>
          </a:prstGeom>
          <a:noFill/>
        </p:spPr>
      </p:pic>
      <p:pic>
        <p:nvPicPr>
          <p:cNvPr id="35846" name="Picture 6" descr="http://www.gifgratis.net/gifs_animes/abeilles/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86124"/>
            <a:ext cx="1333505" cy="1333509"/>
          </a:xfrm>
          <a:prstGeom prst="rect">
            <a:avLst/>
          </a:prstGeom>
          <a:noFill/>
        </p:spPr>
      </p:pic>
      <p:pic>
        <p:nvPicPr>
          <p:cNvPr id="35848" name="Picture 8" descr="http://www.playcast.ru/previews/2013/03/26/501836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630992"/>
            <a:ext cx="1928825" cy="165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Солнце, воздух, вода, ягоды, грибы, пчела, рыба, и все это — природа. Человек живет в природе, от природы зависит жизнь человека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://img-fotki.yandex.ru/get/15516/28109190.133/0_b4fc7_e39951c1_M.png?share=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7143800" cy="464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как вы думаете, ребята, </a:t>
            </a:r>
            <a:r>
              <a:rPr lang="ru-RU" sz="2400" b="1" dirty="0" err="1" smtClean="0">
                <a:solidFill>
                  <a:srgbClr val="FF0000"/>
                </a:solidFill>
              </a:rPr>
              <a:t>oт</a:t>
            </a:r>
            <a:r>
              <a:rPr lang="ru-RU" sz="2400" b="1" dirty="0" smtClean="0">
                <a:solidFill>
                  <a:srgbClr val="FF0000"/>
                </a:solidFill>
              </a:rPr>
              <a:t> человека зависит красота природы? 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(Люди сажают леса, оберегают животных, кормят птиц, очищают реки и т. д.)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33794" name="Picture 2" descr="http://i.ytimg.com/vi/6MjgyfmJh4I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706534" cy="3240367"/>
          </a:xfrm>
          <a:prstGeom prst="rect">
            <a:avLst/>
          </a:prstGeom>
          <a:noFill/>
        </p:spPr>
      </p:pic>
      <p:pic>
        <p:nvPicPr>
          <p:cNvPr id="33796" name="Picture 4" descr="http://rs1175.pbsrc.com/albums/r636/beetboots/people/0000c1ty.gif~c2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 всегда ли человек помогает природе?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А может ли человек губить природу?</a:t>
            </a:r>
          </a:p>
          <a:p>
            <a:r>
              <a:rPr lang="ru-RU" i="1" dirty="0" smtClean="0"/>
              <a:t> (Загрязняет реки, вырубает леса, отлавливает животных и т. д.)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Человек сам загрязняет окружающую его природу и за это он расплачивается своим здоровьем.</a:t>
            </a:r>
          </a:p>
          <a:p>
            <a:r>
              <a:rPr lang="ru-RU" sz="2000" dirty="0" smtClean="0"/>
              <a:t>Ребята</a:t>
            </a:r>
            <a:r>
              <a:rPr lang="ru-RU" sz="2000" dirty="0"/>
              <a:t>, мы всегда дышим чистым воздухом? Почему?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Ответы детей.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Мы дышим загрязнённым воздухом. А также у нас бывает грязная вода. Почему?</a:t>
            </a:r>
          </a:p>
        </p:txBody>
      </p:sp>
      <p:pic>
        <p:nvPicPr>
          <p:cNvPr id="32770" name="Picture 2" descr="http://www.mooreschools.com/cms/lib/OK01000367/Centricity/Domain/699/AG00525_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CC9900"/>
              </a:clrFrom>
              <a:clrTo>
                <a:srgbClr val="CC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429000"/>
            <a:ext cx="2333633" cy="2500330"/>
          </a:xfrm>
          <a:prstGeom prst="rect">
            <a:avLst/>
          </a:prstGeom>
          <a:noFill/>
        </p:spPr>
      </p:pic>
      <p:pic>
        <p:nvPicPr>
          <p:cNvPr id="32772" name="Picture 4" descr="http://tobolsk.vsemetri.com/preview/crop/800x600/filespost201509/55f7c03be98a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07181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814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2016-03-20T18:14:21Z</dcterms:created>
  <dcterms:modified xsi:type="dcterms:W3CDTF">2016-03-22T23:30:34Z</dcterms:modified>
</cp:coreProperties>
</file>